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6" r:id="rId4"/>
    <p:sldMasterId id="2147484078" r:id="rId5"/>
  </p:sldMasterIdLst>
  <p:notesMasterIdLst>
    <p:notesMasterId r:id="rId28"/>
  </p:notesMasterIdLst>
  <p:handoutMasterIdLst>
    <p:handoutMasterId r:id="rId29"/>
  </p:handoutMasterIdLst>
  <p:sldIdLst>
    <p:sldId id="449" r:id="rId6"/>
    <p:sldId id="454" r:id="rId7"/>
    <p:sldId id="480" r:id="rId8"/>
    <p:sldId id="455" r:id="rId9"/>
    <p:sldId id="477" r:id="rId10"/>
    <p:sldId id="475" r:id="rId11"/>
    <p:sldId id="476" r:id="rId12"/>
    <p:sldId id="479" r:id="rId13"/>
    <p:sldId id="478" r:id="rId14"/>
    <p:sldId id="481" r:id="rId15"/>
    <p:sldId id="487" r:id="rId16"/>
    <p:sldId id="488" r:id="rId17"/>
    <p:sldId id="482" r:id="rId18"/>
    <p:sldId id="483" r:id="rId19"/>
    <p:sldId id="484" r:id="rId20"/>
    <p:sldId id="489" r:id="rId21"/>
    <p:sldId id="485" r:id="rId22"/>
    <p:sldId id="486" r:id="rId23"/>
    <p:sldId id="490" r:id="rId24"/>
    <p:sldId id="491" r:id="rId25"/>
    <p:sldId id="492" r:id="rId26"/>
    <p:sldId id="493" r:id="rId27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64" userDrawn="1">
          <p15:clr>
            <a:srgbClr val="A4A3A4"/>
          </p15:clr>
        </p15:guide>
        <p15:guide id="2" pos="26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D. Churchill, Ph.D." initials="JC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230"/>
    <a:srgbClr val="CE0202"/>
    <a:srgbClr val="A50101"/>
    <a:srgbClr val="804000"/>
    <a:srgbClr val="86A1FF"/>
    <a:srgbClr val="0080FF"/>
    <a:srgbClr val="FFFF66"/>
    <a:srgbClr val="008000"/>
    <a:srgbClr val="00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24" autoAdjust="0"/>
    <p:restoredTop sz="99641" autoAdjust="0"/>
  </p:normalViewPr>
  <p:slideViewPr>
    <p:cSldViewPr>
      <p:cViewPr varScale="1">
        <p:scale>
          <a:sx n="83" d="100"/>
          <a:sy n="83" d="100"/>
        </p:scale>
        <p:origin x="346" y="72"/>
      </p:cViewPr>
      <p:guideLst>
        <p:guide orient="horz" pos="3264"/>
        <p:guide pos="26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>
        <p:scale>
          <a:sx n="100" d="100"/>
          <a:sy n="100" d="100"/>
        </p:scale>
        <p:origin x="-840" y="-7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114" cy="463541"/>
          </a:xfrm>
          <a:prstGeom prst="rect">
            <a:avLst/>
          </a:prstGeom>
        </p:spPr>
        <p:txBody>
          <a:bodyPr vert="horz" lIns="93147" tIns="46573" rIns="93147" bIns="46573" rtlCol="0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316" y="1"/>
            <a:ext cx="2972114" cy="463541"/>
          </a:xfrm>
          <a:prstGeom prst="rect">
            <a:avLst/>
          </a:prstGeom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2E9547D-78CB-2247-A7A1-3A676D74E9A1}" type="datetime1">
              <a:rPr lang="en-US"/>
              <a:pPr>
                <a:defRPr/>
              </a:pPr>
              <a:t>5/28/2015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62"/>
            <a:ext cx="2972114" cy="465140"/>
          </a:xfrm>
          <a:prstGeom prst="rect">
            <a:avLst/>
          </a:prstGeom>
        </p:spPr>
        <p:txBody>
          <a:bodyPr vert="horz" lIns="93147" tIns="46573" rIns="93147" bIns="46573" rtlCol="0" anchor="b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316" y="8829662"/>
            <a:ext cx="2972114" cy="465140"/>
          </a:xfrm>
          <a:prstGeom prst="rect">
            <a:avLst/>
          </a:prstGeom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81AC94E-9691-FA41-B407-74DDA2AD26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57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114" cy="46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888" y="1"/>
            <a:ext cx="2972113" cy="46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8075" y="698500"/>
            <a:ext cx="4643438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342" y="4416430"/>
            <a:ext cx="5027316" cy="41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861"/>
            <a:ext cx="2972114" cy="46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888" y="8832861"/>
            <a:ext cx="2972113" cy="46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3DEA68C-8263-2C4A-A966-43FC4DAC2F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57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6488" y="698500"/>
            <a:ext cx="4646612" cy="3484563"/>
          </a:xfrm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9339" indent="-28820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2830" indent="-23056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3962" indent="-23056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5094" indent="-23056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6226" indent="-2305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7357" indent="-2305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8489" indent="-2305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19621" indent="-2305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E42638-1052-0E47-86B5-2D34D3B67E77}" type="slidenum">
              <a:rPr lang="en-US" sz="1200"/>
              <a:pPr/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286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6612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ADEFB-D059-4632-84DA-6F46308D890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68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6612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DEA68C-8263-2C4A-A966-43FC4DAC2FF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1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2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9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52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90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352800" y="152400"/>
            <a:ext cx="533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1140" name="TextBox 18"/>
          <p:cNvSpPr txBox="1">
            <a:spLocks noChangeArrowheads="1"/>
          </p:cNvSpPr>
          <p:nvPr/>
        </p:nvSpPr>
        <p:spPr bwMode="auto">
          <a:xfrm>
            <a:off x="1146178" y="6567493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2400" dirty="0" smtClean="0"/>
          </a:p>
        </p:txBody>
      </p:sp>
      <p:sp>
        <p:nvSpPr>
          <p:cNvPr id="91141" name="TextBox 23"/>
          <p:cNvSpPr txBox="1">
            <a:spLocks noChangeArrowheads="1"/>
          </p:cNvSpPr>
          <p:nvPr userDrawn="1"/>
        </p:nvSpPr>
        <p:spPr bwMode="auto">
          <a:xfrm>
            <a:off x="4267200" y="6443664"/>
            <a:ext cx="4495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100" baseline="0" dirty="0" smtClean="0"/>
              <a:t> 28 May 2015</a:t>
            </a:r>
            <a:r>
              <a:rPr lang="en-US" sz="1100" dirty="0" smtClean="0"/>
              <a:t>, Slide </a:t>
            </a:r>
            <a:fld id="{2465FFF9-E74B-A24B-A127-60159CA79643}" type="slidenum">
              <a:rPr lang="en-US" sz="1100" smtClean="0"/>
              <a:pPr algn="r" eaLnBrk="1" hangingPunct="1">
                <a:defRPr/>
              </a:pPr>
              <a:t>‹#›</a:t>
            </a:fld>
            <a:r>
              <a:rPr lang="en-US" sz="1100" dirty="0" smtClean="0"/>
              <a:t> </a:t>
            </a:r>
          </a:p>
        </p:txBody>
      </p: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9050"/>
            <a:ext cx="262096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1" name="Group 14"/>
          <p:cNvGrpSpPr>
            <a:grpSpLocks/>
          </p:cNvGrpSpPr>
          <p:nvPr/>
        </p:nvGrpSpPr>
        <p:grpSpPr bwMode="auto">
          <a:xfrm>
            <a:off x="457200" y="6324606"/>
            <a:ext cx="3276600" cy="354013"/>
            <a:chOff x="457200" y="6381750"/>
            <a:chExt cx="3276600" cy="354012"/>
          </a:xfrm>
        </p:grpSpPr>
        <p:grpSp>
          <p:nvGrpSpPr>
            <p:cNvPr id="1032" name="Group 15"/>
            <p:cNvGrpSpPr>
              <a:grpSpLocks/>
            </p:cNvGrpSpPr>
            <p:nvPr userDrawn="1"/>
          </p:nvGrpSpPr>
          <p:grpSpPr bwMode="auto">
            <a:xfrm>
              <a:off x="457200" y="6381750"/>
              <a:ext cx="2185351" cy="354012"/>
              <a:chOff x="457200" y="6381750"/>
              <a:chExt cx="2185351" cy="354012"/>
            </a:xfrm>
          </p:grpSpPr>
          <p:pic>
            <p:nvPicPr>
              <p:cNvPr id="1034" name="Picture 2"/>
              <p:cNvPicPr>
                <a:picLocks noChangeAspect="1" noChangeArrowheads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6381750"/>
                <a:ext cx="266700" cy="354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Picture 5"/>
              <p:cNvPicPr>
                <a:picLocks noChangeAspect="1" noChangeArrowheads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9454" y="6398419"/>
                <a:ext cx="266700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6" name="Picture 8" descr="C:\Documents and Settings\scanlonmb\Local Settings\Temporary Internet Files\Content.Outlook\3ZX1KBA4\StackedBlockMwrapped_web.gif"/>
              <p:cNvPicPr>
                <a:picLocks noChangeAspect="1" noChangeArrowheads="1"/>
              </p:cNvPicPr>
              <p:nvPr userDrawn="1"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6801" y="6400800"/>
                <a:ext cx="285750" cy="315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10"/>
              <p:cNvPicPr>
                <a:picLocks noChangeAspect="1" noChangeArrowheads="1"/>
              </p:cNvPicPr>
              <p:nvPr userDrawn="1"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547" y="6413500"/>
                <a:ext cx="687388" cy="290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2"/>
              <p:cNvPicPr>
                <a:picLocks noChangeAspect="1" noChangeArrowheads="1"/>
              </p:cNvPicPr>
              <p:nvPr userDrawn="1"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582" y="6400800"/>
                <a:ext cx="276225" cy="315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3" name="Picture 2" descr="C:\Documents and Settings\scanlonmb\My Documents\Logos\UC San Diego\UCSD logo-som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6410854"/>
              <a:ext cx="990600" cy="295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 userDrawn="1"/>
        </p:nvSpPr>
        <p:spPr>
          <a:xfrm rot="19449515">
            <a:off x="805771" y="1336014"/>
            <a:ext cx="750128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800" b="1" dirty="0" smtClean="0">
                <a:solidFill>
                  <a:schemeClr val="bg1"/>
                </a:solidFill>
              </a:rPr>
              <a:t>– Draft –</a:t>
            </a:r>
          </a:p>
          <a:p>
            <a:pPr algn="ctr"/>
            <a:r>
              <a:rPr lang="en-US" sz="10800" b="1" dirty="0" smtClean="0">
                <a:solidFill>
                  <a:schemeClr val="bg1"/>
                </a:solidFill>
              </a:rPr>
              <a:t>Version 3.2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22 July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6" r:id="rId2"/>
    <p:sldLayoutId id="2147484077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4196" indent="-3428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911203" indent="-22700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144559" indent="-23335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373154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2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choenbaumm@mail.nih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ystarrs.org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 txBox="1">
            <a:spLocks/>
          </p:cNvSpPr>
          <p:nvPr/>
        </p:nvSpPr>
        <p:spPr bwMode="auto">
          <a:xfrm>
            <a:off x="228600" y="1371600"/>
            <a:ext cx="8686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600" dirty="0"/>
              <a:t>Assessing Risk &amp; Protective Factors For Suicide in US Army Soldiers:</a:t>
            </a:r>
          </a:p>
          <a:p>
            <a:pPr>
              <a:spcBef>
                <a:spcPts val="1200"/>
              </a:spcBef>
            </a:pPr>
            <a:r>
              <a:rPr lang="en-US" sz="3600" dirty="0"/>
              <a:t>the Army STARRS Research Platform</a:t>
            </a:r>
          </a:p>
          <a:p>
            <a:endParaRPr lang="en-US" dirty="0">
              <a:latin typeface="Arial" charset="0"/>
              <a:ea typeface="ＭＳ Ｐゴシック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Michael Schoenbaum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charset="0"/>
                <a:ea typeface="ＭＳ Ｐゴシック" charset="0"/>
                <a:hlinkClick r:id="rId3"/>
              </a:rPr>
              <a:t>schoenbaumm@mail.nih.gov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National Institute of Mental Health</a:t>
            </a:r>
          </a:p>
        </p:txBody>
      </p:sp>
    </p:spTree>
    <p:extLst>
      <p:ext uri="{BB962C8B-B14F-4D97-AF65-F5344CB8AC3E}">
        <p14:creationId xmlns:p14="http://schemas.microsoft.com/office/powerpoint/2010/main" val="33641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New Soldier Study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219200" y="1447806"/>
            <a:ext cx="3429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Session 1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Tell us about yourself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Your health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ADHD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Depression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High mood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Anxiety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Irritability &amp; anger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Panic attacks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Anger attacks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Stressful experiences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Spirituality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Treatment</a:t>
            </a:r>
          </a:p>
          <a:p>
            <a:pPr marL="342891" indent="-342891">
              <a:buFont typeface="Arial"/>
              <a:buChar char="•"/>
            </a:pPr>
            <a:r>
              <a:rPr lang="en-US" sz="2000" i="1" dirty="0"/>
              <a:t>Neurocognitive </a:t>
            </a:r>
            <a:r>
              <a:rPr lang="en-US" sz="2000" i="1" dirty="0"/>
              <a:t>tests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5" y="1447804"/>
            <a:ext cx="35274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Session 2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Injuries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Tobacco, alcohol, drugs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Self-harm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Family history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Social support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Childhood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How you see yourself</a:t>
            </a:r>
          </a:p>
          <a:p>
            <a:pPr marL="342891" indent="-342891">
              <a:buFont typeface="Arial"/>
              <a:buChar char="•"/>
            </a:pPr>
            <a:r>
              <a:rPr lang="en-US" sz="2000" i="1" dirty="0"/>
              <a:t>Neurocognitive tests</a:t>
            </a:r>
          </a:p>
        </p:txBody>
      </p:sp>
    </p:spTree>
    <p:extLst>
      <p:ext uri="{BB962C8B-B14F-4D97-AF65-F5344CB8AC3E}">
        <p14:creationId xmlns:p14="http://schemas.microsoft.com/office/powerpoint/2010/main" val="3985834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52400"/>
            <a:ext cx="5334000" cy="838200"/>
          </a:xfrm>
        </p:spPr>
        <p:txBody>
          <a:bodyPr/>
          <a:lstStyle/>
          <a:p>
            <a:r>
              <a:rPr lang="en-US" dirty="0" smtClean="0"/>
              <a:t>NSS – Neurocognitive Tests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7698" y="1295401"/>
            <a:ext cx="3937107" cy="497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393" indent="-279393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/>
              <a:t>Sensorimotor processing: </a:t>
            </a:r>
            <a:r>
              <a:rPr lang="en-US" sz="2000" dirty="0"/>
              <a:t>hand-eye coordination</a:t>
            </a:r>
          </a:p>
          <a:p>
            <a:pPr marL="279393" indent="-279393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/>
              <a:t>Continuous performance test:</a:t>
            </a:r>
            <a:r>
              <a:rPr lang="en-US" sz="2000" dirty="0"/>
              <a:t> vigilance/impulsiveness</a:t>
            </a:r>
          </a:p>
          <a:p>
            <a:pPr marL="279393" indent="-279393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/>
              <a:t>Emotion ID test: </a:t>
            </a:r>
            <a:r>
              <a:rPr lang="en-US" sz="2000" dirty="0"/>
              <a:t>identifying facial expressions</a:t>
            </a:r>
          </a:p>
          <a:p>
            <a:pPr marL="279393" indent="-279393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/>
              <a:t>Facial memory test: </a:t>
            </a:r>
            <a:r>
              <a:rPr lang="en-US" sz="2000" dirty="0"/>
              <a:t>visual/face memory</a:t>
            </a:r>
          </a:p>
          <a:p>
            <a:pPr marL="279393" indent="-279393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/>
              <a:t>N-back test: </a:t>
            </a:r>
            <a:r>
              <a:rPr lang="en-US" sz="2000" dirty="0"/>
              <a:t>attention and working memory</a:t>
            </a:r>
          </a:p>
          <a:p>
            <a:pPr marL="279393" indent="-279393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/>
              <a:t>Conditional exclusion test: </a:t>
            </a:r>
            <a:r>
              <a:rPr lang="en-US" sz="2000" dirty="0"/>
              <a:t>mental flexibility</a:t>
            </a:r>
          </a:p>
          <a:p>
            <a:pPr marL="279393" indent="-279393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/>
              <a:t>Go no-go test:</a:t>
            </a:r>
            <a:r>
              <a:rPr lang="en-US" sz="2000" dirty="0"/>
              <a:t> impulsiveness</a:t>
            </a:r>
          </a:p>
          <a:p>
            <a:pPr marL="279393" indent="-279393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 err="1"/>
              <a:t>Stroop</a:t>
            </a:r>
            <a:r>
              <a:rPr lang="en-US" sz="2000" b="1" dirty="0"/>
              <a:t> test: </a:t>
            </a:r>
            <a:r>
              <a:rPr lang="en-US" sz="2000" dirty="0"/>
              <a:t>emotional interference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361" y="838200"/>
            <a:ext cx="198882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67" y="1066800"/>
            <a:ext cx="1983719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5" y="2209800"/>
            <a:ext cx="1920241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037" y="3605048"/>
            <a:ext cx="1954529" cy="1347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360" y="4954746"/>
            <a:ext cx="1981200" cy="1369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581" y="2438400"/>
            <a:ext cx="198882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5580" y="3810000"/>
            <a:ext cx="1981200" cy="132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1780" y="5181601"/>
            <a:ext cx="1905000" cy="12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8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ym typeface="Arial Bold" charset="0"/>
              </a:rPr>
              <a:t>Prospective Research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740456"/>
            <a:ext cx="8686800" cy="19697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New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Soldier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57K Soldiers in 1</a:t>
            </a:r>
            <a:r>
              <a:rPr lang="en-US" sz="28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week of basic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training</a:t>
            </a:r>
          </a:p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latin typeface="Arial"/>
                <a:cs typeface="Arial"/>
              </a:rPr>
              <a:t>All </a:t>
            </a:r>
            <a:r>
              <a:rPr lang="en-US" sz="2800" u="sng" dirty="0">
                <a:latin typeface="Arial"/>
                <a:cs typeface="Arial"/>
              </a:rPr>
              <a:t>Army Study</a:t>
            </a:r>
            <a:r>
              <a:rPr lang="en-US" sz="2800" dirty="0">
                <a:latin typeface="Arial"/>
                <a:cs typeface="Arial"/>
              </a:rPr>
              <a:t> – 31K Soldiers from across the </a:t>
            </a:r>
            <a:r>
              <a:rPr lang="en-US" sz="2800" dirty="0">
                <a:latin typeface="Arial"/>
                <a:cs typeface="Arial"/>
              </a:rPr>
              <a:t>Army:  survey only</a:t>
            </a:r>
          </a:p>
        </p:txBody>
      </p:sp>
    </p:spTree>
    <p:extLst>
      <p:ext uri="{BB962C8B-B14F-4D97-AF65-F5344CB8AC3E}">
        <p14:creationId xmlns:p14="http://schemas.microsoft.com/office/powerpoint/2010/main" val="12707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6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885414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1" indent="-342891">
              <a:buFont typeface="Arial"/>
              <a:buChar char="•"/>
            </a:pPr>
            <a:r>
              <a:rPr lang="en-US" sz="2000" dirty="0"/>
              <a:t>Tell us about yourself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Your health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Injuries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History of emotional problems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Tobacco, alcohol, drugs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Attention &amp; concentration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Depression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High mood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Anxiety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Irritability and anger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Panic attacks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505200" y="304800"/>
            <a:ext cx="533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/>
              <a:t>All Army Study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4953000" y="1828801"/>
            <a:ext cx="3810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Arial"/>
              <a:buChar char="•"/>
            </a:pPr>
            <a:r>
              <a:rPr lang="en-US" sz="2000" dirty="0"/>
              <a:t>Anger attacks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Self-harm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Deployment experiences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Stressful experiences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Counseling/treatment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Unit experiences/cohesion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Resilience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Weapon ownership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Social networks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Spirituality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Childhood</a:t>
            </a:r>
          </a:p>
        </p:txBody>
      </p:sp>
    </p:spTree>
    <p:extLst>
      <p:ext uri="{BB962C8B-B14F-4D97-AF65-F5344CB8AC3E}">
        <p14:creationId xmlns:p14="http://schemas.microsoft.com/office/powerpoint/2010/main" val="2006206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ym typeface="Arial Bold" charset="0"/>
              </a:rPr>
              <a:t>Prospective Research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28600" y="1740461"/>
            <a:ext cx="86868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New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Soldier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57K Soldiers in 1</a:t>
            </a:r>
            <a:r>
              <a:rPr lang="en-US" sz="28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week of basic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training</a:t>
            </a:r>
          </a:p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All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Army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31K Soldiers from across the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Army</a:t>
            </a:r>
          </a:p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latin typeface="Arial"/>
                <a:cs typeface="Arial"/>
              </a:rPr>
              <a:t>In </a:t>
            </a:r>
            <a:r>
              <a:rPr lang="en-US" sz="2800" u="sng" dirty="0">
                <a:latin typeface="Arial"/>
                <a:cs typeface="Arial"/>
              </a:rPr>
              <a:t>Theater Study</a:t>
            </a:r>
            <a:r>
              <a:rPr lang="en-US" sz="2800" dirty="0">
                <a:latin typeface="Arial"/>
                <a:cs typeface="Arial"/>
              </a:rPr>
              <a:t> – 10K Soldiers in Kuwait (incoming/outgoing from theater</a:t>
            </a:r>
            <a:r>
              <a:rPr lang="en-US" sz="2800" dirty="0">
                <a:latin typeface="Arial"/>
                <a:cs typeface="Arial"/>
              </a:rPr>
              <a:t>):  survey only</a:t>
            </a:r>
          </a:p>
        </p:txBody>
      </p:sp>
    </p:spTree>
    <p:extLst>
      <p:ext uri="{BB962C8B-B14F-4D97-AF65-F5344CB8AC3E}">
        <p14:creationId xmlns:p14="http://schemas.microsoft.com/office/powerpoint/2010/main" val="145074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ym typeface="Arial Bold" charset="0"/>
              </a:rPr>
              <a:t>Prospective Research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28600" y="1295401"/>
            <a:ext cx="86868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New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Soldier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57K Soldiers in 1</a:t>
            </a:r>
            <a:r>
              <a:rPr lang="en-US" sz="28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week of basic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training</a:t>
            </a:r>
          </a:p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All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Army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31K Soldiers from across the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Army</a:t>
            </a:r>
          </a:p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In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Theater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10K Soldiers in Kuwait (incoming/outgoing from theater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)</a:t>
            </a:r>
          </a:p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latin typeface="Arial"/>
                <a:cs typeface="Arial"/>
              </a:rPr>
              <a:t>Pre/Post Deployment Study</a:t>
            </a:r>
            <a:r>
              <a:rPr lang="en-US" sz="2800" dirty="0">
                <a:latin typeface="Arial"/>
                <a:cs typeface="Arial"/>
              </a:rPr>
              <a:t> – 10K Soldiers before &amp; after deployment:  survey + blood</a:t>
            </a:r>
          </a:p>
        </p:txBody>
      </p:sp>
    </p:spTree>
    <p:extLst>
      <p:ext uri="{BB962C8B-B14F-4D97-AF65-F5344CB8AC3E}">
        <p14:creationId xmlns:p14="http://schemas.microsoft.com/office/powerpoint/2010/main" val="15048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ym typeface="Arial Bold" charset="0"/>
              </a:rPr>
              <a:t>Prospective Research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28600" y="1295400"/>
            <a:ext cx="86868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New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Soldier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57K Soldiers in 1</a:t>
            </a:r>
            <a:r>
              <a:rPr lang="en-US" sz="28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week of basic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training</a:t>
            </a:r>
          </a:p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All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Army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31K Soldiers from across the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Army</a:t>
            </a:r>
          </a:p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In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Theater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10K Soldiers in Kuwait (incoming/outgoing from theater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)</a:t>
            </a:r>
          </a:p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Pre/Post Deployment Study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– 10K Soldiers before &amp; after deployment:  survey + blood</a:t>
            </a:r>
          </a:p>
          <a:p>
            <a:pPr marL="9525" lvl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800" dirty="0">
                <a:latin typeface="Arial"/>
                <a:cs typeface="Arial"/>
              </a:rPr>
              <a:t>Most baseline participants consented to </a:t>
            </a:r>
            <a:r>
              <a:rPr lang="en-US" sz="2800" dirty="0">
                <a:latin typeface="Arial"/>
                <a:cs typeface="Arial"/>
              </a:rPr>
              <a:t>linkage </a:t>
            </a:r>
            <a:r>
              <a:rPr lang="en-US" sz="2800" dirty="0">
                <a:latin typeface="Arial"/>
                <a:cs typeface="Arial"/>
              </a:rPr>
              <a:t>of Army/</a:t>
            </a:r>
            <a:r>
              <a:rPr lang="en-US" sz="2800" dirty="0" err="1">
                <a:latin typeface="Arial"/>
                <a:cs typeface="Arial"/>
              </a:rPr>
              <a:t>DoD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administrative data</a:t>
            </a:r>
            <a:r>
              <a:rPr lang="en-US" sz="2800" dirty="0">
                <a:latin typeface="Arial"/>
                <a:cs typeface="Arial"/>
              </a:rPr>
              <a:t>, &amp; to </a:t>
            </a:r>
            <a:r>
              <a:rPr lang="en-US" sz="2800" dirty="0">
                <a:latin typeface="Arial"/>
                <a:cs typeface="Arial"/>
              </a:rPr>
              <a:t>future re</a:t>
            </a:r>
            <a:r>
              <a:rPr lang="en-US" sz="2800" dirty="0">
                <a:latin typeface="Arial"/>
                <a:cs typeface="Arial"/>
              </a:rPr>
              <a:t>-</a:t>
            </a:r>
            <a:r>
              <a:rPr lang="en-US" sz="2800" dirty="0">
                <a:latin typeface="Arial"/>
                <a:cs typeface="Arial"/>
              </a:rPr>
              <a:t>contact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85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1447803"/>
            <a:ext cx="8686800" cy="47243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1" indent="-342891">
              <a:spcBef>
                <a:spcPts val="600"/>
              </a:spcBef>
              <a:buFont typeface="Arial"/>
              <a:buChar char="•"/>
            </a:pPr>
            <a:r>
              <a:rPr lang="en-US" sz="2300" dirty="0">
                <a:latin typeface="Arial" pitchFamily="34" charset="0"/>
                <a:cs typeface="Arial" pitchFamily="34" charset="0"/>
              </a:rPr>
              <a:t>Memorandum of Agreement between Army &amp; 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NIMH, Oct 2008</a:t>
            </a:r>
            <a:endParaRPr lang="en-US" sz="2300" dirty="0">
              <a:latin typeface="Arial" pitchFamily="34" charset="0"/>
              <a:cs typeface="Arial" pitchFamily="34" charset="0"/>
            </a:endParaRPr>
          </a:p>
          <a:p>
            <a:pPr marL="342891" indent="-342891">
              <a:spcBef>
                <a:spcPts val="1200"/>
              </a:spcBef>
              <a:buFont typeface="Arial"/>
              <a:buChar char="•"/>
            </a:pPr>
            <a:r>
              <a:rPr lang="en-US" sz="2300" dirty="0">
                <a:latin typeface="Arial" pitchFamily="34" charset="0"/>
                <a:cs typeface="Arial" pitchFamily="34" charset="0"/>
              </a:rPr>
              <a:t>Funded by Army ($50M) &amp; NIMH ($15M)</a:t>
            </a:r>
          </a:p>
          <a:p>
            <a:pPr marL="342891" indent="-342891">
              <a:spcBef>
                <a:spcPts val="1200"/>
              </a:spcBef>
              <a:buFont typeface="Arial"/>
              <a:buChar char="•"/>
            </a:pPr>
            <a:r>
              <a:rPr lang="en-US" sz="2300" dirty="0">
                <a:latin typeface="Arial" pitchFamily="34" charset="0"/>
                <a:cs typeface="Arial" pitchFamily="34" charset="0"/>
              </a:rPr>
              <a:t>NIH cooperative agreement grant </a:t>
            </a:r>
            <a:r>
              <a:rPr lang="en-US" sz="2300" dirty="0"/>
              <a:t>U01MH87981, July 2009</a:t>
            </a:r>
          </a:p>
          <a:p>
            <a:pPr marL="342891" indent="-342891">
              <a:spcBef>
                <a:spcPts val="1200"/>
              </a:spcBef>
              <a:buFont typeface="Arial"/>
              <a:buChar char="•"/>
            </a:pPr>
            <a:r>
              <a:rPr lang="en-US" sz="2300" dirty="0"/>
              <a:t>Consortium </a:t>
            </a:r>
            <a:r>
              <a:rPr lang="en-US" sz="2300" dirty="0"/>
              <a:t>of investigators from the Uniformed Services University of the Health Sciences (USUHS), the University of California-San Diego (UCSD), Harvard Medical School (HMS), &amp; the University of Michigan (</a:t>
            </a:r>
            <a:r>
              <a:rPr lang="en-US" sz="2300" dirty="0"/>
              <a:t>UM) – in </a:t>
            </a:r>
            <a:r>
              <a:rPr lang="en-US" sz="2300" dirty="0"/>
              <a:t>collaboration with NIMH</a:t>
            </a:r>
          </a:p>
          <a:p>
            <a:pPr marL="917552" lvl="1">
              <a:spcBef>
                <a:spcPts val="600"/>
              </a:spcBef>
            </a:pPr>
            <a:r>
              <a:rPr lang="en-US" sz="1800" dirty="0"/>
              <a:t>Co-PIs: </a:t>
            </a:r>
            <a:r>
              <a:rPr lang="en-US" sz="1800" dirty="0" err="1"/>
              <a:t>Ursano</a:t>
            </a:r>
            <a:r>
              <a:rPr lang="en-US" sz="1800" dirty="0"/>
              <a:t> (USUHS) &amp; Stein (UCSD)</a:t>
            </a:r>
          </a:p>
          <a:p>
            <a:pPr marL="917552" lvl="1">
              <a:spcBef>
                <a:spcPts val="0"/>
              </a:spcBef>
            </a:pPr>
            <a:r>
              <a:rPr lang="en-US" sz="1800" dirty="0"/>
              <a:t>Site-PIs: Kessler (HMS) &amp; </a:t>
            </a:r>
            <a:r>
              <a:rPr lang="en-US" sz="1800" dirty="0" err="1"/>
              <a:t>Heeringa</a:t>
            </a:r>
            <a:r>
              <a:rPr lang="en-US" sz="1800" dirty="0"/>
              <a:t> (UM)</a:t>
            </a:r>
          </a:p>
          <a:p>
            <a:pPr marL="917552" lvl="1">
              <a:spcBef>
                <a:spcPts val="0"/>
              </a:spcBef>
            </a:pPr>
            <a:r>
              <a:rPr lang="en-US" sz="1800" dirty="0"/>
              <a:t>Collaborating NIMH Scientists: </a:t>
            </a:r>
            <a:r>
              <a:rPr lang="en-US" sz="1800" dirty="0" err="1"/>
              <a:t>Colpe</a:t>
            </a:r>
            <a:r>
              <a:rPr lang="en-US" sz="1800" dirty="0"/>
              <a:t> &amp; Schoenbaum</a:t>
            </a:r>
          </a:p>
          <a:p>
            <a:pPr marL="917552" lvl="1">
              <a:spcBef>
                <a:spcPts val="0"/>
              </a:spcBef>
            </a:pPr>
            <a:r>
              <a:rPr lang="en-US" sz="1800" dirty="0"/>
              <a:t>Consulting Army Scientists: Cox &amp; </a:t>
            </a:r>
            <a:r>
              <a:rPr lang="en-US" sz="1800" dirty="0" err="1"/>
              <a:t>Cersovsky</a:t>
            </a:r>
            <a:endParaRPr lang="en-US" sz="1800" dirty="0"/>
          </a:p>
          <a:p>
            <a:pPr marL="342891" indent="-342891">
              <a:spcBef>
                <a:spcPts val="1200"/>
              </a:spcBef>
              <a:buFont typeface="Arial"/>
              <a:buChar char="•"/>
            </a:pPr>
            <a:r>
              <a:rPr lang="en-US" sz="2300" dirty="0">
                <a:latin typeface="Arial" pitchFamily="34" charset="0"/>
                <a:cs typeface="Arial" pitchFamily="34" charset="0"/>
              </a:rPr>
              <a:t>Last day (of STARRS 1.0):  June 30, 2015</a:t>
            </a:r>
            <a:endParaRPr lang="en-US" sz="230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819400" y="274638"/>
            <a:ext cx="5867400" cy="944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Acknowledgments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91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52400"/>
            <a:ext cx="5334000" cy="914400"/>
          </a:xfrm>
        </p:spPr>
        <p:txBody>
          <a:bodyPr/>
          <a:lstStyle/>
          <a:p>
            <a:r>
              <a:rPr lang="en-US" sz="3600" dirty="0"/>
              <a:t>Next Steps</a:t>
            </a:r>
            <a:endParaRPr lang="en-US" sz="3600" dirty="0"/>
          </a:p>
        </p:txBody>
      </p:sp>
      <p:pic>
        <p:nvPicPr>
          <p:cNvPr id="5" name="Picture 7" descr="NRAP cover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0" y="1295400"/>
            <a:ext cx="25495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828804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2" indent="-342891">
              <a:buFont typeface="Arial"/>
              <a:buChar char="•"/>
            </a:pPr>
            <a:r>
              <a:rPr lang="en-US" sz="2800" dirty="0" err="1">
                <a:latin typeface="Arial"/>
                <a:cs typeface="Arial"/>
              </a:rPr>
              <a:t>DoD</a:t>
            </a:r>
            <a:r>
              <a:rPr lang="en-US" sz="2800" dirty="0">
                <a:latin typeface="Arial"/>
                <a:cs typeface="Arial"/>
              </a:rPr>
              <a:t> launching STARRS 2.0 – Framingham </a:t>
            </a:r>
            <a:r>
              <a:rPr lang="en-US" sz="2800" dirty="0">
                <a:latin typeface="Arial"/>
                <a:cs typeface="Arial"/>
              </a:rPr>
              <a:t>approach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17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52400"/>
            <a:ext cx="5334000" cy="914400"/>
          </a:xfrm>
        </p:spPr>
        <p:txBody>
          <a:bodyPr/>
          <a:lstStyle/>
          <a:p>
            <a:r>
              <a:rPr lang="en-US" sz="3600" dirty="0"/>
              <a:t>Next Steps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371603"/>
            <a:ext cx="502920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2" indent="-342891">
              <a:buFont typeface="Arial"/>
              <a:buChar char="•"/>
            </a:pPr>
            <a:r>
              <a:rPr lang="en-US" sz="2800" dirty="0" err="1">
                <a:solidFill>
                  <a:srgbClr val="A6A6A6"/>
                </a:solidFill>
                <a:latin typeface="Arial"/>
                <a:cs typeface="Arial"/>
              </a:rPr>
              <a:t>DoD</a:t>
            </a:r>
            <a:r>
              <a:rPr lang="en-US" sz="2800" dirty="0">
                <a:solidFill>
                  <a:srgbClr val="A6A6A6"/>
                </a:solidFill>
                <a:latin typeface="Arial"/>
                <a:cs typeface="Arial"/>
              </a:rPr>
              <a:t> launching STARRS 2.0 – Framingham </a:t>
            </a:r>
            <a:r>
              <a:rPr lang="en-US" sz="2800" dirty="0">
                <a:solidFill>
                  <a:srgbClr val="A6A6A6"/>
                </a:solidFill>
                <a:latin typeface="Arial"/>
                <a:cs typeface="Arial"/>
              </a:rPr>
              <a:t>approach</a:t>
            </a:r>
          </a:p>
          <a:p>
            <a:pPr marL="342891" lvl="2" indent="-342891">
              <a:spcBef>
                <a:spcPts val="24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Army STARRS data sharing</a:t>
            </a:r>
          </a:p>
          <a:p>
            <a:pPr marL="800080" lvl="3" indent="-342891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Primary data only</a:t>
            </a:r>
          </a:p>
          <a:p>
            <a:pPr marL="800080" lvl="3" indent="-342891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Study uses Army/</a:t>
            </a:r>
            <a:r>
              <a:rPr lang="en-US" dirty="0" err="1">
                <a:latin typeface="Arial"/>
                <a:cs typeface="Arial"/>
              </a:rPr>
              <a:t>DoD</a:t>
            </a:r>
            <a:r>
              <a:rPr lang="en-US" dirty="0">
                <a:latin typeface="Arial"/>
                <a:cs typeface="Arial"/>
              </a:rPr>
              <a:t> administrative data under DUAs; data owners determine sharing</a:t>
            </a:r>
          </a:p>
          <a:p>
            <a:pPr marL="800080" lvl="3" indent="-342891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Secretary of Army controls future use of biological specimens</a:t>
            </a:r>
          </a:p>
        </p:txBody>
      </p:sp>
      <p:pic>
        <p:nvPicPr>
          <p:cNvPr id="3" name="Picture 2" descr="ICPSR graphic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5" y="2362200"/>
            <a:ext cx="253909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my STARRS screensho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2"/>
            <a:ext cx="8763000" cy="5661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228601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3"/>
              </a:rPr>
              <a:t>http://</a:t>
            </a:r>
            <a:r>
              <a:rPr lang="en-US" sz="4000" dirty="0">
                <a:hlinkClick r:id="rId3"/>
              </a:rPr>
              <a:t>www.armystarrs.org</a:t>
            </a:r>
            <a:r>
              <a:rPr lang="en-US" sz="4000" dirty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153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6257930"/>
            <a:ext cx="3448051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33401" y="1524000"/>
            <a:ext cx="8039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38100" tIns="38100" rIns="38100" bIns="38100" anchor="t" anchorCtr="0"/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228600" indent="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2pPr>
            <a:lvl3pPr marL="457200" indent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3pPr>
            <a:lvl4pPr marL="685800" indent="685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4pPr>
            <a:lvl5pPr marL="914400" indent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5pPr>
            <a:lvl6pPr marL="1371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6pPr>
            <a:lvl7pPr marL="1828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7pPr>
            <a:lvl8pPr marL="22860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8pPr>
            <a:lvl9pPr marL="2743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9pPr>
          </a:lstStyle>
          <a:p>
            <a:pPr>
              <a:spcBef>
                <a:spcPts val="2400"/>
              </a:spcBef>
              <a:buFont typeface="Arial"/>
              <a:buChar char="•"/>
              <a:defRPr/>
            </a:pPr>
            <a:r>
              <a:rPr lang="en-US" sz="3200" u="sng" dirty="0">
                <a:latin typeface="Arial"/>
                <a:cs typeface="Arial"/>
              </a:rPr>
              <a:t>Identify</a:t>
            </a:r>
            <a:r>
              <a:rPr lang="en-US" sz="3200" dirty="0">
                <a:latin typeface="Arial"/>
                <a:cs typeface="Arial"/>
              </a:rPr>
              <a:t> risk and protective factors for suicide and psychological health</a:t>
            </a:r>
          </a:p>
          <a:p>
            <a:pPr>
              <a:spcBef>
                <a:spcPts val="2400"/>
              </a:spcBef>
              <a:buFont typeface="Arial"/>
              <a:buChar char="•"/>
              <a:defRPr/>
            </a:pPr>
            <a:r>
              <a:rPr lang="en-US" sz="3200" u="sng" dirty="0">
                <a:latin typeface="Arial"/>
                <a:cs typeface="Arial"/>
              </a:rPr>
              <a:t>Inform</a:t>
            </a:r>
            <a:r>
              <a:rPr lang="en-US" sz="3200" dirty="0">
                <a:latin typeface="Arial"/>
                <a:cs typeface="Arial"/>
              </a:rPr>
              <a:t> the development of evidence-based interventions</a:t>
            </a:r>
          </a:p>
          <a:p>
            <a:pPr>
              <a:spcBef>
                <a:spcPts val="2400"/>
              </a:spcBef>
              <a:buFont typeface="Arial"/>
              <a:buChar char="•"/>
              <a:defRPr/>
            </a:pPr>
            <a:r>
              <a:rPr lang="en-US" sz="3200" dirty="0">
                <a:latin typeface="Arial"/>
                <a:cs typeface="Arial"/>
              </a:rPr>
              <a:t>Rapidly </a:t>
            </a:r>
            <a:r>
              <a:rPr lang="en-US" sz="3200" u="sng" dirty="0">
                <a:latin typeface="Arial"/>
                <a:cs typeface="Arial"/>
              </a:rPr>
              <a:t>deliver</a:t>
            </a:r>
            <a:r>
              <a:rPr lang="en-US" sz="3200" dirty="0">
                <a:latin typeface="Arial"/>
                <a:cs typeface="Arial"/>
              </a:rPr>
              <a:t> “actionable” findings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819400" y="274638"/>
            <a:ext cx="5867400" cy="944563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Objectives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>
          <a:xfrm>
            <a:off x="228600" y="5715000"/>
            <a:ext cx="8610600" cy="533400"/>
          </a:xfrm>
          <a:prstGeom prst="rightArrow">
            <a:avLst/>
          </a:prstGeom>
          <a:solidFill>
            <a:srgbClr val="86A1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6"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219200" y="1371600"/>
            <a:ext cx="0" cy="472440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38400" y="1371600"/>
            <a:ext cx="0" cy="472440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657600" y="1371600"/>
            <a:ext cx="0" cy="472440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876800" y="1371600"/>
            <a:ext cx="0" cy="472440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172200" y="1371600"/>
            <a:ext cx="0" cy="472440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391400" y="1371600"/>
            <a:ext cx="0" cy="472440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6388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Study Design &amp; Timelines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3429000" y="1371600"/>
            <a:ext cx="5029200" cy="914400"/>
          </a:xfrm>
          <a:prstGeom prst="rightArrow">
            <a:avLst/>
          </a:prstGeom>
          <a:solidFill>
            <a:srgbClr val="FF66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191000" y="2057400"/>
            <a:ext cx="4267200" cy="914400"/>
          </a:xfrm>
          <a:prstGeom prst="rightArrow">
            <a:avLst/>
          </a:prstGeom>
          <a:solidFill>
            <a:srgbClr val="FF66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867400" y="2743200"/>
            <a:ext cx="2590800" cy="914400"/>
          </a:xfrm>
          <a:prstGeom prst="rightArrow">
            <a:avLst/>
          </a:prstGeom>
          <a:solidFill>
            <a:srgbClr val="FF66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162800" y="3429000"/>
            <a:ext cx="1295400" cy="914400"/>
          </a:xfrm>
          <a:prstGeom prst="rightArrow">
            <a:avLst/>
          </a:prstGeom>
          <a:solidFill>
            <a:srgbClr val="FF66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486400" y="4114800"/>
            <a:ext cx="2971800" cy="914400"/>
          </a:xfrm>
          <a:prstGeom prst="rightArrow">
            <a:avLst/>
          </a:prstGeom>
          <a:solidFill>
            <a:srgbClr val="FF66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172200" y="4800600"/>
            <a:ext cx="2286000" cy="914400"/>
          </a:xfrm>
          <a:prstGeom prst="rightArrow">
            <a:avLst/>
          </a:prstGeom>
          <a:solidFill>
            <a:srgbClr val="FF66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" y="5715000"/>
            <a:ext cx="5715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20006" y="57912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6477006" y="57912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2013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5181606" y="57912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2012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4038600" y="5791202"/>
            <a:ext cx="624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2011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2711685" y="57912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2010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568685" y="57912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2009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09606" y="57912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2008</a:t>
            </a:r>
            <a:endParaRPr lang="en-US" sz="1600" dirty="0"/>
          </a:p>
        </p:txBody>
      </p:sp>
      <p:sp>
        <p:nvSpPr>
          <p:cNvPr id="36" name="Rounded Rectangle 35"/>
          <p:cNvSpPr/>
          <p:nvPr/>
        </p:nvSpPr>
        <p:spPr>
          <a:xfrm>
            <a:off x="3886200" y="2286000"/>
            <a:ext cx="2133600" cy="457200"/>
          </a:xfrm>
          <a:prstGeom prst="roundRect">
            <a:avLst/>
          </a:prstGeom>
          <a:solidFill>
            <a:srgbClr val="CE020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886200" y="2971800"/>
            <a:ext cx="2667000" cy="457200"/>
          </a:xfrm>
          <a:prstGeom prst="roundRect">
            <a:avLst/>
          </a:prstGeom>
          <a:solidFill>
            <a:srgbClr val="CE020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4572000" y="3657600"/>
            <a:ext cx="3276600" cy="457200"/>
          </a:xfrm>
          <a:prstGeom prst="roundRect">
            <a:avLst/>
          </a:prstGeom>
          <a:solidFill>
            <a:srgbClr val="CE020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181600" y="4343400"/>
            <a:ext cx="762000" cy="457200"/>
          </a:xfrm>
          <a:prstGeom prst="roundRect">
            <a:avLst/>
          </a:prstGeom>
          <a:solidFill>
            <a:srgbClr val="CE020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5029200" y="5029200"/>
            <a:ext cx="2209800" cy="457200"/>
          </a:xfrm>
          <a:prstGeom prst="roundRect">
            <a:avLst/>
          </a:prstGeom>
          <a:solidFill>
            <a:srgbClr val="CE020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295400" y="1600200"/>
            <a:ext cx="2057400" cy="457200"/>
          </a:xfrm>
          <a:prstGeom prst="roundRect">
            <a:avLst/>
          </a:prstGeom>
          <a:solidFill>
            <a:srgbClr val="D9C23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048000" y="1600200"/>
            <a:ext cx="838200" cy="4572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2209800" y="2286000"/>
            <a:ext cx="1600200" cy="32004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209800" y="2438403"/>
            <a:ext cx="160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Component Development</a:t>
            </a:r>
          </a:p>
          <a:p>
            <a:pPr marL="285744" indent="-174621">
              <a:buFont typeface="Arial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285744" indent="-174621"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Instrument development</a:t>
            </a:r>
          </a:p>
          <a:p>
            <a:pPr marL="285744" indent="-174621">
              <a:buFont typeface="Arial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285744" indent="-174621"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Establish local liaisons</a:t>
            </a:r>
          </a:p>
          <a:p>
            <a:pPr marL="285744" indent="-174621">
              <a:buFont typeface="Arial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285744" indent="-174621"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Human subjects protection protocols</a:t>
            </a:r>
          </a:p>
          <a:p>
            <a:pPr marL="285744" indent="-174621">
              <a:buFont typeface="Arial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285744" indent="-174621"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Hire &amp; train staff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19600" y="2250762"/>
            <a:ext cx="3429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New Soldier Study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(3 IET sites, 57K Participants, 35K Blood)</a:t>
            </a:r>
            <a:endParaRPr lang="en-US" sz="105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91000" y="2936562"/>
            <a:ext cx="381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All Army Study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(51 CONUS/OCONUS sites, 31K Participants)</a:t>
            </a:r>
            <a:endParaRPr lang="en-US" sz="105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00600" y="3622363"/>
            <a:ext cx="3276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Pre/Post Deployment Study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(3 BCTs, 4 times, 10K Participants, 8K Blood)</a:t>
            </a:r>
            <a:endParaRPr lang="en-US" sz="105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34000" y="4308163"/>
            <a:ext cx="2209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In Theater Study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(10K Participants)</a:t>
            </a:r>
            <a:endParaRPr lang="en-US" sz="105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29200" y="4993962"/>
            <a:ext cx="3124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Soldier Health Outcome Study-A/B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(1K Participants)</a:t>
            </a:r>
            <a:endParaRPr lang="en-US" sz="105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43400" y="1564962"/>
            <a:ext cx="3886200" cy="469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Historical Administrative Data Study</a:t>
            </a:r>
          </a:p>
          <a:p>
            <a:pPr algn="ctr"/>
            <a:r>
              <a:rPr lang="en-US" sz="1051" dirty="0">
                <a:solidFill>
                  <a:schemeClr val="bg1"/>
                </a:solidFill>
              </a:rPr>
              <a:t>(39 Army/</a:t>
            </a:r>
            <a:r>
              <a:rPr lang="en-US" sz="1051" dirty="0" err="1">
                <a:solidFill>
                  <a:schemeClr val="bg1"/>
                </a:solidFill>
              </a:rPr>
              <a:t>DoD</a:t>
            </a:r>
            <a:r>
              <a:rPr lang="en-US" sz="1051" dirty="0">
                <a:solidFill>
                  <a:schemeClr val="bg1"/>
                </a:solidFill>
              </a:rPr>
              <a:t> Sources, 1.6M Active Duty Soldiers 2004-2009)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95600" y="1673428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TAIHOD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19200" y="1564963"/>
            <a:ext cx="1905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Establish HADS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(DUAs, Assembly, etc…)</a:t>
            </a:r>
            <a:endParaRPr lang="en-US" sz="1051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04800" y="2667000"/>
            <a:ext cx="1447800" cy="838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381000" y="2743201"/>
            <a:ext cx="1295400" cy="685800"/>
            <a:chOff x="6324600" y="304800"/>
            <a:chExt cx="1295400" cy="685800"/>
          </a:xfrm>
        </p:grpSpPr>
        <p:sp>
          <p:nvSpPr>
            <p:cNvPr id="41" name="Rounded Rectangle 40"/>
            <p:cNvSpPr/>
            <p:nvPr/>
          </p:nvSpPr>
          <p:spPr>
            <a:xfrm>
              <a:off x="6324600" y="304800"/>
              <a:ext cx="1295400" cy="304800"/>
            </a:xfrm>
            <a:prstGeom prst="roundRect">
              <a:avLst/>
            </a:prstGeom>
            <a:solidFill>
              <a:srgbClr val="CE020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324600" y="685800"/>
              <a:ext cx="1295400" cy="304800"/>
            </a:xfrm>
            <a:prstGeom prst="round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400800" y="304800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Data Collection</a:t>
              </a:r>
              <a:endParaRPr lang="en-US" sz="105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400800" y="685800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Data Analysis</a:t>
              </a:r>
              <a:endParaRPr lang="en-US" sz="1051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Rounded Rectangular Callout 55"/>
          <p:cNvSpPr/>
          <p:nvPr/>
        </p:nvSpPr>
        <p:spPr>
          <a:xfrm>
            <a:off x="1295400" y="4876800"/>
            <a:ext cx="838200" cy="533400"/>
          </a:xfrm>
          <a:prstGeom prst="wedgeRoundRectCallout">
            <a:avLst>
              <a:gd name="adj1" fmla="val 26515"/>
              <a:gd name="adj2" fmla="val 128497"/>
              <a:gd name="adj3" fmla="val 16667"/>
            </a:avLst>
          </a:prstGeom>
          <a:solidFill>
            <a:schemeClr val="bg1">
              <a:lumMod val="85000"/>
            </a:schemeClr>
          </a:solidFill>
          <a:ln w="31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Grant Award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457200" y="4572000"/>
            <a:ext cx="685800" cy="381000"/>
          </a:xfrm>
          <a:prstGeom prst="wedgeRoundRectCallout">
            <a:avLst>
              <a:gd name="adj1" fmla="val 29671"/>
              <a:gd name="adj2" fmla="val 280283"/>
              <a:gd name="adj3" fmla="val 16667"/>
            </a:avLst>
          </a:prstGeom>
          <a:solidFill>
            <a:schemeClr val="bg1">
              <a:lumMod val="85000"/>
            </a:schemeClr>
          </a:solidFill>
          <a:ln w="31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MOA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1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ym typeface="Arial Bold" charset="0"/>
              </a:rPr>
              <a:t>Historical Research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740462"/>
            <a:ext cx="86868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0363" indent="-4603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Data from all non-classified Army &amp;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DoD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systems (&gt;1 billion records, 39 data systems, 1.6 million Soldiers who served on active duty 2004-2009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66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Data Sources</a:t>
            </a:r>
            <a:endParaRPr lang="en-US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26724"/>
              </p:ext>
            </p:extLst>
          </p:nvPr>
        </p:nvGraphicFramePr>
        <p:xfrm>
          <a:off x="698506" y="1600200"/>
          <a:ext cx="7453313" cy="4343400"/>
        </p:xfrm>
        <a:graphic>
          <a:graphicData uri="http://schemas.openxmlformats.org/drawingml/2006/table">
            <a:tbl>
              <a:tblPr/>
              <a:tblGrid>
                <a:gridCol w="1589088"/>
                <a:gridCol w="4933951"/>
                <a:gridCol w="930275"/>
              </a:tblGrid>
              <a:tr h="238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Acronym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Database Name / Description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Owner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ACMIS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 Court Martial Information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ACR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 Central Registry (domestic abuse events)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AFMETS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Armed Forces Medical Examiner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NCAT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Automated Neuropsychological Assessment Metrics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ASMIS-R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 Safety Management Information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ATRRS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 Training Requirements and Resources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AWD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 Waiver Data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CIMS / AC12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CID Information Management System for Army Legal Services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CIMS / ASCRC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CID Automated System Crime Record Center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COPS / MPRS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Centralized Operations Police Suite / Military Policy Reporting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COPS / ACIS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 Correctional Information System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COPS / VRS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Vehicle Registration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DAMIS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Drug &amp; Alcohol Management Information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DCIPS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Defense Casualty Information Processing System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DMDC / Casualty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Casualty Data (deaths/injuries)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DMDC / CTS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Contingency Tracking System (deployments in support of OEF &amp; OIF)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DMDC / DEERS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Defense Enrollment Eligibility Reporting System (military benefits)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DMDC / Master Personnel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 Personnel Database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66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Data Sources</a:t>
            </a:r>
            <a:endParaRPr lang="en-US" dirty="0"/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638492"/>
              </p:ext>
            </p:extLst>
          </p:nvPr>
        </p:nvGraphicFramePr>
        <p:xfrm>
          <a:off x="685800" y="1524000"/>
          <a:ext cx="7747000" cy="4572000"/>
        </p:xfrm>
        <a:graphic>
          <a:graphicData uri="http://schemas.openxmlformats.org/drawingml/2006/table">
            <a:tbl>
              <a:tblPr/>
              <a:tblGrid>
                <a:gridCol w="1882775"/>
                <a:gridCol w="4937125"/>
                <a:gridCol w="927100"/>
              </a:tblGrid>
              <a:tr h="238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Acronym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Database Name / Description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Owner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DMDC / MEPCOM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Military Entrance Processing Command (recruits)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DMDC / Payroll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DMDC Payroll Information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DMDC / Perstempo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DMDC / Transactions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DODSER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 Suicide Event Report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DTMS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Digital Training Management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EORS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Equal Opportunity Reporting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ITAPDB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Integrated Total Army Personnel Database (human resources system)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MDR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Medical Data Repository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MEDPROS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Medical Protection System (medical readiness)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MEDPROS / DHA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Deployment Health Assessment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MEDPROS / PHA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Periodic Health Assessment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PDCAPS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Physical Disability Evaluation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RRPS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Risk Reduction Program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SADMS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Sexual Assault Data Management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SFT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Comprehensive Solider Fitness Global Assessment Tool / Soldier Fitness Tracker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TMDS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Theater Medical Data Store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TRAC2ES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TRANSCOM Regulating And Command &amp; Control Evacuation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WWAS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Wounded Warrior Accountability System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Army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5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ym typeface="Arial Bold" charset="0"/>
              </a:rPr>
              <a:t>Historical Research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740461"/>
            <a:ext cx="8686800" cy="24776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0363" indent="-4603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Data from all non-classified Army &amp; </a:t>
            </a:r>
            <a:r>
              <a:rPr lang="en-US" sz="2800" dirty="0" err="1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DoD</a:t>
            </a:r>
            <a:r>
              <a:rPr lang="en-US" sz="2800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 systems (&gt;1 billion records, 39 data systems, 1.6 million Soldiers who served on active duty 2004-2009</a:t>
            </a:r>
            <a:r>
              <a:rPr lang="en-US" sz="2800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solidFill>
                <a:srgbClr val="A6A6A6"/>
              </a:solidFill>
              <a:latin typeface="Arial" pitchFamily="34" charset="0"/>
              <a:cs typeface="Arial" pitchFamily="34" charset="0"/>
            </a:endParaRPr>
          </a:p>
          <a:p>
            <a:pPr marL="460363" indent="-460363">
              <a:spcBef>
                <a:spcPts val="1800"/>
              </a:spcBef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Psychological “autopsies” of 70 suicide deaths &amp; 186 surviving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attempters, &amp; matched controls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987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ym typeface="Arial Bold" charset="0"/>
              </a:rPr>
              <a:t>Prospective Research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28600" y="1740460"/>
            <a:ext cx="86868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6714" lvl="1" indent="-457189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u="sng" dirty="0">
                <a:latin typeface="Arial"/>
                <a:cs typeface="Arial"/>
              </a:rPr>
              <a:t>New </a:t>
            </a:r>
            <a:r>
              <a:rPr lang="en-US" sz="2800" u="sng" dirty="0">
                <a:latin typeface="Arial"/>
                <a:cs typeface="Arial"/>
              </a:rPr>
              <a:t>Soldier Study</a:t>
            </a:r>
            <a:r>
              <a:rPr lang="en-US" sz="2800" dirty="0">
                <a:latin typeface="Arial"/>
                <a:cs typeface="Arial"/>
              </a:rPr>
              <a:t> – 57K Soldiers in 1</a:t>
            </a:r>
            <a:r>
              <a:rPr lang="en-US" sz="2800" baseline="30000" dirty="0">
                <a:latin typeface="Arial"/>
                <a:cs typeface="Arial"/>
              </a:rPr>
              <a:t>st</a:t>
            </a:r>
            <a:r>
              <a:rPr lang="en-US" sz="2800" dirty="0">
                <a:latin typeface="Arial"/>
                <a:cs typeface="Arial"/>
              </a:rPr>
              <a:t> week of basic </a:t>
            </a:r>
            <a:r>
              <a:rPr lang="en-US" sz="2800" dirty="0">
                <a:latin typeface="Arial"/>
                <a:cs typeface="Arial"/>
              </a:rPr>
              <a:t>training:  survey + neurocognitive + blood</a:t>
            </a:r>
          </a:p>
        </p:txBody>
      </p:sp>
    </p:spTree>
    <p:extLst>
      <p:ext uri="{BB962C8B-B14F-4D97-AF65-F5344CB8AC3E}">
        <p14:creationId xmlns:p14="http://schemas.microsoft.com/office/powerpoint/2010/main" val="2902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959ED2277AA449A452A0FD0D576BA6" ma:contentTypeVersion="0" ma:contentTypeDescription="Create a new document." ma:contentTypeScope="" ma:versionID="b266cdb5479c9f8d7432c805385016d2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BD4F34-C97F-48FA-9B9C-621BC4FA41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E4BC20AA-944A-4AF9-8AEA-F1D696EB8801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0CE1F6-BD59-4195-90B9-F2BA644B88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61263</TotalTime>
  <Words>1074</Words>
  <Application>Microsoft Office PowerPoint</Application>
  <PresentationFormat>On-screen Show (4:3)</PresentationFormat>
  <Paragraphs>266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Arial Bold</vt:lpstr>
      <vt:lpstr>Calibri</vt:lpstr>
      <vt:lpstr>Gill Sans</vt:lpstr>
      <vt:lpstr>Helvetica</vt:lpstr>
      <vt:lpstr>Office Theme</vt:lpstr>
      <vt:lpstr>Custom Design</vt:lpstr>
      <vt:lpstr>PowerPoint Presentation</vt:lpstr>
      <vt:lpstr>Acknowledgments</vt:lpstr>
      <vt:lpstr>Objectives</vt:lpstr>
      <vt:lpstr>Study Design &amp; Timelines</vt:lpstr>
      <vt:lpstr>Historical Research</vt:lpstr>
      <vt:lpstr>Administrative Data Sources</vt:lpstr>
      <vt:lpstr>Administrative Data Sources</vt:lpstr>
      <vt:lpstr>Historical Research</vt:lpstr>
      <vt:lpstr>Prospective Research</vt:lpstr>
      <vt:lpstr>PowerPoint Presentation</vt:lpstr>
      <vt:lpstr>New Soldier Study</vt:lpstr>
      <vt:lpstr>NSS – Neurocognitive Tests</vt:lpstr>
      <vt:lpstr>Prospective Research</vt:lpstr>
      <vt:lpstr>PowerPoint Presentation</vt:lpstr>
      <vt:lpstr>PowerPoint Presentation</vt:lpstr>
      <vt:lpstr>PowerPoint Presentation</vt:lpstr>
      <vt:lpstr>Prospective Research</vt:lpstr>
      <vt:lpstr>Prospective Research</vt:lpstr>
      <vt:lpstr>Prospective Research</vt:lpstr>
      <vt:lpstr>Next Steps</vt:lpstr>
      <vt:lpstr>Next Steps</vt:lpstr>
      <vt:lpstr>PowerPoint Presentation</vt:lpstr>
    </vt:vector>
  </TitlesOfParts>
  <Company>NIH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NIH User</dc:creator>
  <cp:lastModifiedBy>Feats Inc</cp:lastModifiedBy>
  <cp:revision>1599</cp:revision>
  <cp:lastPrinted>2015-05-04T13:04:37Z</cp:lastPrinted>
  <dcterms:created xsi:type="dcterms:W3CDTF">2012-01-19T05:14:54Z</dcterms:created>
  <dcterms:modified xsi:type="dcterms:W3CDTF">2015-05-28T16:27:51Z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0x01010017959ED2277AA449A452A0FD0D576BA6</vt:lpwstr>
  </property>
</Properties>
</file>